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7" r:id="rId2"/>
    <p:sldId id="307" r:id="rId3"/>
    <p:sldId id="285" r:id="rId4"/>
    <p:sldId id="256" r:id="rId5"/>
    <p:sldId id="291" r:id="rId6"/>
    <p:sldId id="257" r:id="rId7"/>
    <p:sldId id="265" r:id="rId8"/>
    <p:sldId id="268" r:id="rId9"/>
    <p:sldId id="272" r:id="rId10"/>
    <p:sldId id="289" r:id="rId11"/>
    <p:sldId id="290" r:id="rId12"/>
    <p:sldId id="271" r:id="rId13"/>
    <p:sldId id="28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80008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3A396-C6B1-4537-BA89-197C2671B234}" type="datetimeFigureOut">
              <a:rPr lang="en-US" smtClean="0"/>
              <a:pPr/>
              <a:t>3/12/2009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AFEB0-5F7C-44B3-A266-1ACDCB686ED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AFEB0-5F7C-44B3-A266-1ACDCB686ED4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AFEB0-5F7C-44B3-A266-1ACDCB686ED4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AFEB0-5F7C-44B3-A266-1ACDCB686ED4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AFEB0-5F7C-44B3-A266-1ACDCB686ED4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AFEB0-5F7C-44B3-A266-1ACDCB686ED4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28FC3B-EDF5-40C9-BD69-7986139A3A50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E4464-C37F-4ABE-BBCD-0B1D1EB42CC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AFEB0-5F7C-44B3-A266-1ACDCB686ED4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AFEB0-5F7C-44B3-A266-1ACDCB686ED4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AFEB0-5F7C-44B3-A266-1ACDCB686ED4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AFEB0-5F7C-44B3-A266-1ACDCB686ED4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AFEB0-5F7C-44B3-A266-1ACDCB686ED4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AFEB0-5F7C-44B3-A266-1ACDCB686ED4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BE5AEB-FE79-4016-8F9B-70E4A2093D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1BB6A-6400-424F-8645-431A2F3529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DB58A-15F0-4B18-A43A-12D1853435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31375-8FE4-4290-98CF-0F04912595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E7C543-4D67-46AF-9420-694E75E608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BA352F-5DFE-4730-AB59-1D0101A509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18C3E-8635-45FD-A5FA-ADB742A5F3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B3C17-459C-4838-8610-90D6CA8033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3AF6A-55C7-4A72-87E5-573C63326D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32F63-B776-42A6-BD16-131F62A41F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168A8-041B-4D0D-BF40-1F7D46E808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B7764A0-472D-469A-8C1E-DBA7B01ADD9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.uk/imgres?imgurl=http://www.bestwestern.co.uk/graphics/regional_pics/london.jpg&amp;imgrefurl=http://www.bestwestern.co.uk/Regions/Default.aspx?RegionCode=N&amp;usg=__ASS4KJW3jPD9ISLuI58adV_KTDA=&amp;h=415&amp;w=316&amp;sz=29&amp;hl=en&amp;start=1&amp;sig2=ahy04weFuKRc6_Z8hKbSxg&amp;um=1&amp;tbnid=GogQHSJRVcp8DM:&amp;tbnh=125&amp;tbnw=95&amp;ei=7_p6SayyGt-zjAf28_y5AQ&amp;prev=/images?q=London&amp;um=1&amp;hl=en&amp;rlz=1T4ACAW_enGB308GB308&amp;sa=N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hyperlink" Target="http://images.google.co.uk/imgres?imgurl=http://www.southafrica.to/transport/Airlines/cheap-flights-from-South-Africa/flights-to-London/London.jpg&amp;imgrefurl=http://www.southafrica.to/transport/Airlines/cheap-flights-from-South-Africa/flights-to-London/flights-to-London.php5&amp;usg=__eD-TVj9D8JIj6EXkNlJcaEhbw5Y=&amp;h=400&amp;w=300&amp;sz=29&amp;hl=en&amp;start=5&amp;sig2=pvgHG76OqmbwKT7qIASd7g&amp;um=1&amp;tbnid=bkyHRQfo5wAI4M:&amp;tbnh=124&amp;tbnw=93&amp;ei=7_p6SayyGt-zjAf28_y5AQ&amp;prev=/images?q=London&amp;um=1&amp;hl=en&amp;rlz=1T4ACAW_enGB308GB308&amp;sa=N" TargetMode="Externa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image" Target="../media/image11.wmf"/><Relationship Id="rId18" Type="http://schemas.openxmlformats.org/officeDocument/2006/relationships/hyperlink" Target="http://images.google.co.uk/imgres?imgurl=http://www.yellowpagecity.com/images/shopping/shoppinggirl.png&amp;imgrefurl=http://www.yellowpagecity.com/Shopping.asp&amp;usg=__wrgDnBFDshNECmG_UNTSqpm2Ins=&amp;h=351&amp;w=367&amp;sz=124&amp;hl=en&amp;start=3&amp;sig2=vpCJIgoM3ddnWf-uX_p1HQ&amp;um=1&amp;tbnid=d-5M2HF4me3SoM:&amp;tbnh=117&amp;tbnw=122&amp;ei=sbFwSenZFYWe-gbPtJ2IBw&amp;prev=/images?q=shopping&amp;um=1&amp;hl=en&amp;rlz=1T4ACAW_enGB308GB308" TargetMode="External"/><Relationship Id="rId3" Type="http://schemas.openxmlformats.org/officeDocument/2006/relationships/image" Target="../media/image1.wmf"/><Relationship Id="rId7" Type="http://schemas.openxmlformats.org/officeDocument/2006/relationships/image" Target="../media/image5.wmf"/><Relationship Id="rId12" Type="http://schemas.openxmlformats.org/officeDocument/2006/relationships/image" Target="../media/image10.wmf"/><Relationship Id="rId1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6" Type="http://schemas.openxmlformats.org/officeDocument/2006/relationships/hyperlink" Target="http://images.google.co.uk/imgres?imgurl=http://www.aloha.com/~lifeguards/beach101801.jpg&amp;imgrefurl=http://www.aloha.com/~lifeguards/bech_dir.html&amp;usg=__DyEK7-V4hV6y3MWhzJAMaoPjOTA=&amp;h=261&amp;w=495&amp;sz=22&amp;hl=en&amp;start=10&amp;sig2=WRFbpINUxDMKS1-DIgPrdQ&amp;um=1&amp;tbnid=NL-1fMjs3zOXHM:&amp;tbnh=69&amp;tbnw=130&amp;ei=jLFwSb3tFM76-QacnIWOBw&amp;prev=/images?q=beach&amp;um=1&amp;hl=en&amp;rlz=1T4ACAW_enGB308GB308&amp;sa=N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wmf"/><Relationship Id="rId11" Type="http://schemas.openxmlformats.org/officeDocument/2006/relationships/image" Target="../media/image9.wmf"/><Relationship Id="rId5" Type="http://schemas.openxmlformats.org/officeDocument/2006/relationships/image" Target="../media/image3.wmf"/><Relationship Id="rId15" Type="http://schemas.openxmlformats.org/officeDocument/2006/relationships/image" Target="../media/image13.gif"/><Relationship Id="rId10" Type="http://schemas.openxmlformats.org/officeDocument/2006/relationships/image" Target="../media/image8.wmf"/><Relationship Id="rId19" Type="http://schemas.openxmlformats.org/officeDocument/2006/relationships/image" Target="../media/image15.jpeg"/><Relationship Id="rId4" Type="http://schemas.openxmlformats.org/officeDocument/2006/relationships/image" Target="../media/image2.wmf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000108"/>
            <a:ext cx="8215370" cy="40318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When you come in...</a:t>
            </a:r>
          </a:p>
          <a:p>
            <a:endParaRPr lang="en-GB" sz="3200" dirty="0"/>
          </a:p>
          <a:p>
            <a:pPr marL="342900" indent="-342900">
              <a:buAutoNum type="arabicParenR"/>
            </a:pPr>
            <a:r>
              <a:rPr lang="en-GB" sz="3200" dirty="0" smtClean="0"/>
              <a:t>Match the cards- picture to correct words</a:t>
            </a:r>
          </a:p>
          <a:p>
            <a:pPr marL="342900" indent="-342900">
              <a:buAutoNum type="arabicParenR"/>
            </a:pPr>
            <a:r>
              <a:rPr lang="en-GB" sz="3200" dirty="0" smtClean="0"/>
              <a:t>Turn the cards over and, in pairs, play </a:t>
            </a:r>
            <a:r>
              <a:rPr lang="en-GB" sz="3200" dirty="0" err="1" smtClean="0"/>
              <a:t>pelmanism</a:t>
            </a:r>
            <a:r>
              <a:rPr lang="en-GB" sz="3200" dirty="0" smtClean="0"/>
              <a:t>: 1 person picks 2 cards to try to find a match, then the next person</a:t>
            </a:r>
          </a:p>
          <a:p>
            <a:pPr marL="342900" indent="-342900"/>
            <a:r>
              <a:rPr lang="en-GB" sz="3200" dirty="0"/>
              <a:t>	</a:t>
            </a:r>
            <a:r>
              <a:rPr lang="en-GB" sz="3200" dirty="0" smtClean="0"/>
              <a:t>	- see who ends up with the most cards...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50825" y="1844675"/>
            <a:ext cx="2881313" cy="2400657"/>
          </a:xfrm>
          <a:prstGeom prst="rect">
            <a:avLst/>
          </a:prstGeom>
          <a:noFill/>
          <a:ln w="5715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5000" dirty="0" smtClean="0"/>
              <a:t>Escrib</a:t>
            </a:r>
            <a:r>
              <a:rPr lang="en-US" sz="5000" dirty="0" smtClean="0">
                <a:cs typeface="Arial" pitchFamily="34" charset="0"/>
              </a:rPr>
              <a:t>í </a:t>
            </a:r>
            <a:r>
              <a:rPr lang="en-US" sz="5000" dirty="0" err="1" smtClean="0">
                <a:cs typeface="Arial" pitchFamily="34" charset="0"/>
              </a:rPr>
              <a:t>una</a:t>
            </a:r>
            <a:r>
              <a:rPr lang="en-US" sz="5000" dirty="0" smtClean="0">
                <a:cs typeface="Arial" pitchFamily="34" charset="0"/>
              </a:rPr>
              <a:t> postal</a:t>
            </a:r>
            <a:endParaRPr lang="en-US" sz="5000" dirty="0">
              <a:cs typeface="Arial" pitchFamily="34" charset="0"/>
            </a:endParaRPr>
          </a:p>
        </p:txBody>
      </p:sp>
      <p:pic>
        <p:nvPicPr>
          <p:cNvPr id="1026" name="Picture 2" descr="F:\DCIM\100_FUJI\DSCF51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2956711" y="1186637"/>
            <a:ext cx="5492760" cy="4119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250825" y="1844675"/>
            <a:ext cx="3892547" cy="2400657"/>
          </a:xfrm>
          <a:prstGeom prst="rect">
            <a:avLst/>
          </a:prstGeom>
          <a:noFill/>
          <a:ln w="5715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5000" dirty="0" smtClean="0"/>
              <a:t>Vi </a:t>
            </a:r>
            <a:r>
              <a:rPr lang="en-GB" sz="5000" dirty="0" err="1" smtClean="0"/>
              <a:t>unos</a:t>
            </a:r>
            <a:r>
              <a:rPr lang="en-GB" sz="5000" dirty="0" smtClean="0"/>
              <a:t> </a:t>
            </a:r>
            <a:r>
              <a:rPr lang="en-GB" sz="5000" dirty="0" err="1" smtClean="0"/>
              <a:t>monumentos</a:t>
            </a:r>
            <a:r>
              <a:rPr lang="en-GB" sz="5000" dirty="0" smtClean="0"/>
              <a:t> </a:t>
            </a:r>
            <a:r>
              <a:rPr lang="en-GB" sz="5000" dirty="0" err="1" smtClean="0"/>
              <a:t>famosos</a:t>
            </a:r>
            <a:endParaRPr lang="en-US" sz="5000" dirty="0">
              <a:cs typeface="Arial" pitchFamily="34" charset="0"/>
            </a:endParaRPr>
          </a:p>
        </p:txBody>
      </p:sp>
      <p:pic>
        <p:nvPicPr>
          <p:cNvPr id="3" name="Picture 2" descr="http://tbn0.google.com/images?q=tbn:GogQHSJRVcp8DM:http://www.bestwestern.co.uk/graphics/regional_pics/london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428604"/>
            <a:ext cx="2143140" cy="2819921"/>
          </a:xfrm>
          <a:prstGeom prst="rect">
            <a:avLst/>
          </a:prstGeom>
          <a:noFill/>
        </p:spPr>
      </p:pic>
      <p:pic>
        <p:nvPicPr>
          <p:cNvPr id="4" name="Picture 4" descr="http://tbn3.google.com/images?q=tbn:bkyHRQfo5wAI4M:http://www.southafrica.to/transport/Airlines/cheap-flights-from-South-Africa/flights-to-London/London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3214686"/>
            <a:ext cx="2428892" cy="323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Image0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6375" y="0"/>
            <a:ext cx="5127625" cy="6837363"/>
          </a:xfrm>
          <a:prstGeom prst="rect">
            <a:avLst/>
          </a:prstGeom>
          <a:noFill/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23850" y="908050"/>
            <a:ext cx="3455988" cy="2400657"/>
          </a:xfrm>
          <a:prstGeom prst="rect">
            <a:avLst/>
          </a:prstGeom>
          <a:noFill/>
          <a:ln w="5715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5000" dirty="0" smtClean="0"/>
              <a:t>D</a:t>
            </a:r>
            <a:r>
              <a:rPr lang="es-ES" sz="5000" dirty="0" smtClean="0">
                <a:cs typeface="Arial" pitchFamily="34" charset="0"/>
              </a:rPr>
              <a:t>ormí durante el vuelo</a:t>
            </a:r>
            <a:endParaRPr lang="es-ES" sz="500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285860"/>
            <a:ext cx="7429552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In pairs,</a:t>
            </a:r>
          </a:p>
          <a:p>
            <a:endParaRPr lang="en-GB" sz="3200" dirty="0"/>
          </a:p>
          <a:p>
            <a:pPr marL="342900" indent="-342900">
              <a:buAutoNum type="arabicParenR"/>
            </a:pPr>
            <a:r>
              <a:rPr lang="en-GB" sz="3200" dirty="0" smtClean="0"/>
              <a:t>Work out how the </a:t>
            </a:r>
            <a:r>
              <a:rPr lang="en-GB" sz="3200" dirty="0" err="1" smtClean="0"/>
              <a:t>preterite</a:t>
            </a:r>
            <a:r>
              <a:rPr lang="en-GB" sz="3200" dirty="0" smtClean="0"/>
              <a:t> is formed AND what it means</a:t>
            </a:r>
          </a:p>
          <a:p>
            <a:pPr marL="342900" indent="-342900">
              <a:buAutoNum type="arabicParenR"/>
            </a:pPr>
            <a:r>
              <a:rPr lang="en-GB" sz="3200" dirty="0" smtClean="0"/>
              <a:t>Create an explanation for the rest of the class- IN DETAIL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BD19693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14290"/>
            <a:ext cx="16557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3" name="Picture 5" descr="j01990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857760"/>
            <a:ext cx="1458770" cy="1203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4" name="Picture 6" descr="PE02232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0425" y="2565400"/>
            <a:ext cx="1296988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5" name="Picture 7" descr="j03824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2781300"/>
            <a:ext cx="1223963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7" name="Picture 9" descr="j029575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4663" y="2565400"/>
            <a:ext cx="123348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8" name="Picture 10" descr="j012648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39975" y="2565400"/>
            <a:ext cx="1584325" cy="1314450"/>
          </a:xfrm>
          <a:prstGeom prst="rect">
            <a:avLst/>
          </a:prstGeom>
          <a:noFill/>
        </p:spPr>
      </p:pic>
      <p:pic>
        <p:nvPicPr>
          <p:cNvPr id="73739" name="Picture 11" descr="horseridi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71670" y="4786322"/>
            <a:ext cx="1143008" cy="1143008"/>
          </a:xfrm>
          <a:prstGeom prst="rect">
            <a:avLst/>
          </a:prstGeom>
          <a:noFill/>
        </p:spPr>
      </p:pic>
      <p:pic>
        <p:nvPicPr>
          <p:cNvPr id="73743" name="Picture 15" descr="HH01631_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00760" y="4786322"/>
            <a:ext cx="1143008" cy="1133322"/>
          </a:xfrm>
          <a:prstGeom prst="rect">
            <a:avLst/>
          </a:prstGeom>
          <a:noFill/>
        </p:spPr>
      </p:pic>
      <p:pic>
        <p:nvPicPr>
          <p:cNvPr id="73745" name="Picture 17" descr="j019777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20790039">
            <a:off x="6094499" y="75451"/>
            <a:ext cx="825500" cy="1512887"/>
          </a:xfrm>
          <a:prstGeom prst="rect">
            <a:avLst/>
          </a:prstGeom>
          <a:noFill/>
        </p:spPr>
      </p:pic>
      <p:pic>
        <p:nvPicPr>
          <p:cNvPr id="73746" name="Picture 18" descr="j029215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071934" y="4786321"/>
            <a:ext cx="1214446" cy="1072921"/>
          </a:xfrm>
          <a:prstGeom prst="rect">
            <a:avLst/>
          </a:prstGeom>
          <a:noFill/>
        </p:spPr>
      </p:pic>
      <p:pic>
        <p:nvPicPr>
          <p:cNvPr id="73747" name="Picture 19" descr="j019177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14282" y="214290"/>
            <a:ext cx="1512887" cy="1209675"/>
          </a:xfrm>
          <a:prstGeom prst="rect">
            <a:avLst/>
          </a:prstGeom>
          <a:noFill/>
        </p:spPr>
      </p:pic>
      <p:pic>
        <p:nvPicPr>
          <p:cNvPr id="73748" name="Picture 20" descr="HH01182A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437134" y="4797424"/>
            <a:ext cx="1454454" cy="989029"/>
          </a:xfrm>
          <a:prstGeom prst="rect">
            <a:avLst/>
          </a:prstGeom>
          <a:noFill/>
        </p:spPr>
      </p:pic>
      <p:pic>
        <p:nvPicPr>
          <p:cNvPr id="73749" name="Picture 21" descr="j0336468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24750" y="333375"/>
            <a:ext cx="144145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214282" y="164305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j</a:t>
            </a:r>
            <a:r>
              <a:rPr lang="en-GB" sz="2000" dirty="0" err="1" smtClean="0"/>
              <a:t>ugué</a:t>
            </a:r>
            <a:r>
              <a:rPr lang="en-GB" sz="2000" dirty="0" smtClean="0"/>
              <a:t> al </a:t>
            </a:r>
            <a:r>
              <a:rPr lang="en-GB" sz="2000" dirty="0" err="1" smtClean="0"/>
              <a:t>ajedrez</a:t>
            </a:r>
            <a:endParaRPr lang="en-GB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2000232" y="1714488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/>
              <a:t>j</a:t>
            </a:r>
            <a:r>
              <a:rPr lang="en-GB" sz="2000" dirty="0" err="1" smtClean="0"/>
              <a:t>ugué</a:t>
            </a:r>
            <a:r>
              <a:rPr lang="en-GB" sz="2000" dirty="0" smtClean="0"/>
              <a:t> a </a:t>
            </a:r>
            <a:r>
              <a:rPr lang="en-GB" sz="2000" dirty="0" err="1" smtClean="0"/>
              <a:t>las</a:t>
            </a:r>
            <a:r>
              <a:rPr lang="en-GB" sz="2000" dirty="0" smtClean="0"/>
              <a:t> </a:t>
            </a:r>
            <a:r>
              <a:rPr lang="en-GB" sz="2000" dirty="0" err="1" smtClean="0"/>
              <a:t>cartas</a:t>
            </a:r>
            <a:endParaRPr lang="en-GB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3857620" y="1785926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Fui</a:t>
            </a:r>
            <a:r>
              <a:rPr lang="en-GB" sz="2000" dirty="0" smtClean="0"/>
              <a:t> a la playa</a:t>
            </a:r>
            <a:endParaRPr lang="en-GB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5643570" y="1714488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Fui</a:t>
            </a:r>
            <a:r>
              <a:rPr lang="en-GB" sz="2000" dirty="0" smtClean="0"/>
              <a:t> al cine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7286644" y="1571612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Fui</a:t>
            </a:r>
            <a:r>
              <a:rPr lang="en-GB" sz="2000" dirty="0" smtClean="0"/>
              <a:t> de </a:t>
            </a:r>
            <a:r>
              <a:rPr lang="en-GB" sz="2000" dirty="0" err="1" smtClean="0"/>
              <a:t>pesca</a:t>
            </a:r>
            <a:endParaRPr lang="en-GB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7358082" y="378619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Fui</a:t>
            </a:r>
            <a:r>
              <a:rPr lang="en-GB" sz="2000" dirty="0" smtClean="0"/>
              <a:t> de </a:t>
            </a:r>
            <a:r>
              <a:rPr lang="en-GB" sz="2000" dirty="0" err="1" smtClean="0"/>
              <a:t>compras</a:t>
            </a:r>
            <a:endParaRPr lang="en-GB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214282" y="3929066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toqué</a:t>
            </a:r>
            <a:r>
              <a:rPr lang="en-GB" sz="2000" dirty="0" smtClean="0"/>
              <a:t> la </a:t>
            </a:r>
            <a:r>
              <a:rPr lang="en-GB" sz="2000" dirty="0" err="1" smtClean="0"/>
              <a:t>guitarra</a:t>
            </a:r>
            <a:endParaRPr lang="en-GB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2143108" y="3857628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toqué</a:t>
            </a:r>
            <a:r>
              <a:rPr lang="en-GB" sz="2000" dirty="0" smtClean="0"/>
              <a:t> la </a:t>
            </a:r>
            <a:r>
              <a:rPr lang="en-GB" sz="2000" dirty="0" err="1" smtClean="0"/>
              <a:t>bateria</a:t>
            </a:r>
            <a:endParaRPr lang="en-GB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4000496" y="3929066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Leí</a:t>
            </a:r>
            <a:r>
              <a:rPr lang="en-GB" sz="2000" dirty="0" smtClean="0"/>
              <a:t> un </a:t>
            </a:r>
            <a:r>
              <a:rPr lang="en-GB" sz="2000" dirty="0" err="1" smtClean="0"/>
              <a:t>libro</a:t>
            </a:r>
            <a:endParaRPr lang="en-GB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5786446" y="3929066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Vi la </a:t>
            </a:r>
            <a:r>
              <a:rPr lang="en-GB" sz="2000" dirty="0" err="1" smtClean="0"/>
              <a:t>tele</a:t>
            </a:r>
            <a:endParaRPr lang="en-GB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214282" y="592933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monté</a:t>
            </a:r>
            <a:r>
              <a:rPr lang="en-GB" sz="2000" dirty="0" smtClean="0"/>
              <a:t> en </a:t>
            </a:r>
            <a:r>
              <a:rPr lang="en-GB" sz="2000" dirty="0" err="1" smtClean="0"/>
              <a:t>bicicleta</a:t>
            </a:r>
            <a:endParaRPr lang="en-GB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1928794" y="592933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monté</a:t>
            </a:r>
            <a:r>
              <a:rPr lang="en-GB" sz="2000" dirty="0" smtClean="0"/>
              <a:t> a </a:t>
            </a:r>
            <a:r>
              <a:rPr lang="en-GB" sz="2000" dirty="0" err="1" smtClean="0"/>
              <a:t>caballo</a:t>
            </a:r>
            <a:endParaRPr lang="en-GB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3929058" y="5857892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Hice</a:t>
            </a:r>
            <a:r>
              <a:rPr lang="en-GB" sz="2000" dirty="0" smtClean="0"/>
              <a:t> la vela</a:t>
            </a:r>
            <a:endParaRPr lang="en-GB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5786446" y="592933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Hice</a:t>
            </a:r>
            <a:r>
              <a:rPr lang="en-GB" sz="2000" dirty="0" smtClean="0"/>
              <a:t> el </a:t>
            </a:r>
            <a:r>
              <a:rPr lang="en-GB" sz="2000" dirty="0" err="1" smtClean="0"/>
              <a:t>bricolaje</a:t>
            </a:r>
            <a:endParaRPr lang="en-GB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7286644" y="5857892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saqué</a:t>
            </a:r>
            <a:r>
              <a:rPr lang="en-GB" sz="2000" dirty="0" smtClean="0"/>
              <a:t> </a:t>
            </a:r>
            <a:r>
              <a:rPr lang="en-GB" sz="2000" dirty="0" err="1" smtClean="0"/>
              <a:t>fotos</a:t>
            </a:r>
            <a:endParaRPr lang="en-GB" sz="2000" dirty="0"/>
          </a:p>
        </p:txBody>
      </p:sp>
      <p:pic>
        <p:nvPicPr>
          <p:cNvPr id="6146" name="Picture 2" descr="http://tbn1.google.com/images?q=tbn:NL-1fMjs3zOXHM:http://www.aloha.com/~lifeguards/beach101801.jpg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929057" y="357166"/>
            <a:ext cx="1749711" cy="1143008"/>
          </a:xfrm>
          <a:prstGeom prst="rect">
            <a:avLst/>
          </a:prstGeom>
          <a:noFill/>
        </p:spPr>
      </p:pic>
      <p:pic>
        <p:nvPicPr>
          <p:cNvPr id="6148" name="Picture 4" descr="http://tbn0.google.com/images?q=tbn:d-5M2HF4me3SoM:http://www.yellowpagecity.com/images/shopping/shoppinggirl.png">
            <a:hlinkClick r:id="rId18"/>
          </p:cNvPr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643834" y="2357430"/>
            <a:ext cx="1162050" cy="111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33375"/>
            <a:ext cx="6400800" cy="792163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GB" sz="4000">
                <a:latin typeface="Comic Sans MS" pitchFamily="66" charset="0"/>
              </a:rPr>
              <a:t>Objetivos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50825" y="1557338"/>
            <a:ext cx="849788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sz="2800" dirty="0"/>
              <a:t>To learn 15 leisure activities in the </a:t>
            </a:r>
            <a:r>
              <a:rPr lang="en-GB" sz="2800" dirty="0" err="1"/>
              <a:t>preterite</a:t>
            </a:r>
            <a:r>
              <a:rPr lang="en-GB" sz="2800" dirty="0"/>
              <a:t> tense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800" dirty="0"/>
              <a:t>To revise basic –</a:t>
            </a:r>
            <a:r>
              <a:rPr lang="en-GB" sz="2800" dirty="0" err="1"/>
              <a:t>ar</a:t>
            </a:r>
            <a:r>
              <a:rPr lang="en-GB" sz="2800" dirty="0"/>
              <a:t> verbs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800" dirty="0"/>
              <a:t>To learn 10 </a:t>
            </a:r>
            <a:r>
              <a:rPr lang="en-GB" sz="2800" dirty="0" err="1"/>
              <a:t>preterite</a:t>
            </a:r>
            <a:r>
              <a:rPr lang="en-GB" sz="2800" dirty="0"/>
              <a:t> actions using –</a:t>
            </a:r>
            <a:r>
              <a:rPr lang="en-GB" sz="2800" dirty="0" err="1"/>
              <a:t>er</a:t>
            </a:r>
            <a:r>
              <a:rPr lang="en-GB" sz="2800" dirty="0"/>
              <a:t> and –</a:t>
            </a:r>
            <a:r>
              <a:rPr lang="en-GB" sz="2800" dirty="0" err="1"/>
              <a:t>ir</a:t>
            </a:r>
            <a:r>
              <a:rPr lang="en-GB" sz="2800" dirty="0"/>
              <a:t> verbs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800" dirty="0"/>
              <a:t>To explain to each other how to form the </a:t>
            </a:r>
            <a:r>
              <a:rPr lang="en-GB" sz="2800" dirty="0" err="1"/>
              <a:t>preterite</a:t>
            </a:r>
            <a:r>
              <a:rPr lang="en-GB" sz="2800" dirty="0"/>
              <a:t> tense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800" dirty="0"/>
              <a:t>To practise conjugating a series of infinitives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z="2800" dirty="0"/>
              <a:t>To reorganise a series of cards into a full description of a holiday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SC023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397500"/>
          </a:xfrm>
          <a:prstGeom prst="rect">
            <a:avLst/>
          </a:prstGeom>
          <a:noFill/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900113" y="5516563"/>
            <a:ext cx="7272337" cy="911225"/>
          </a:xfrm>
          <a:prstGeom prst="rect">
            <a:avLst/>
          </a:prstGeom>
          <a:noFill/>
          <a:ln w="5715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5000"/>
              <a:t>Com</a:t>
            </a:r>
            <a:r>
              <a:rPr lang="en-US" sz="5000">
                <a:cs typeface="Arial" pitchFamily="34" charset="0"/>
              </a:rPr>
              <a:t>í muchos bocados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250825" y="1844675"/>
            <a:ext cx="2881313" cy="1631216"/>
          </a:xfrm>
          <a:prstGeom prst="rect">
            <a:avLst/>
          </a:prstGeom>
          <a:noFill/>
          <a:ln w="5715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5000" dirty="0" err="1" smtClean="0"/>
              <a:t>Fui</a:t>
            </a:r>
            <a:r>
              <a:rPr lang="en-GB" sz="5000" dirty="0" smtClean="0"/>
              <a:t> a </a:t>
            </a:r>
            <a:r>
              <a:rPr lang="en-GB" sz="5000" dirty="0" err="1" smtClean="0"/>
              <a:t>Londres</a:t>
            </a:r>
            <a:endParaRPr lang="en-US" sz="5000" dirty="0">
              <a:cs typeface="Arial" pitchFamily="34" charset="0"/>
            </a:endParaRPr>
          </a:p>
        </p:txBody>
      </p:sp>
      <p:pic>
        <p:nvPicPr>
          <p:cNvPr id="61446" name="Picture 6" descr="http://www.cursoseninglaterraweb.com/BecasMEC/web_jpg/mapa-academiasESP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29" y="785795"/>
            <a:ext cx="4726337" cy="5280824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>
            <a:off x="3143240" y="2786058"/>
            <a:ext cx="3643338" cy="2000264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DSC023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397500"/>
          </a:xfrm>
          <a:prstGeom prst="rect">
            <a:avLst/>
          </a:prstGeom>
          <a:noFill/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00113" y="5516563"/>
            <a:ext cx="7272337" cy="911225"/>
          </a:xfrm>
          <a:prstGeom prst="rect">
            <a:avLst/>
          </a:prstGeom>
          <a:noFill/>
          <a:ln w="5715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5000"/>
              <a:t>Beb</a:t>
            </a:r>
            <a:r>
              <a:rPr lang="en-US" sz="5000">
                <a:cs typeface="Arial" pitchFamily="34" charset="0"/>
              </a:rPr>
              <a:t>í un café solo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DSCF33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6375" y="0"/>
            <a:ext cx="5127625" cy="6858000"/>
          </a:xfrm>
          <a:prstGeom prst="rect">
            <a:avLst/>
          </a:prstGeom>
          <a:noFill/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50825" y="333375"/>
            <a:ext cx="3457575" cy="1631216"/>
          </a:xfrm>
          <a:prstGeom prst="rect">
            <a:avLst/>
          </a:prstGeom>
          <a:noFill/>
          <a:ln w="5715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5000" dirty="0"/>
              <a:t>Le</a:t>
            </a:r>
            <a:r>
              <a:rPr lang="es-ES" sz="5000" dirty="0">
                <a:cs typeface="Arial" pitchFamily="34" charset="0"/>
              </a:rPr>
              <a:t>í un </a:t>
            </a:r>
            <a:r>
              <a:rPr lang="es-ES" sz="5000" dirty="0" smtClean="0">
                <a:cs typeface="Arial" pitchFamily="34" charset="0"/>
              </a:rPr>
              <a:t>periódico</a:t>
            </a:r>
            <a:endParaRPr lang="en-US" sz="500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SCF33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445125"/>
          </a:xfrm>
          <a:prstGeom prst="rect">
            <a:avLst/>
          </a:prstGeom>
          <a:noFill/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79388" y="5516563"/>
            <a:ext cx="8785225" cy="784830"/>
          </a:xfrm>
          <a:prstGeom prst="rect">
            <a:avLst/>
          </a:prstGeom>
          <a:noFill/>
          <a:ln w="5715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500" dirty="0"/>
              <a:t>Me aburr</a:t>
            </a:r>
            <a:r>
              <a:rPr lang="es-ES" sz="4500" dirty="0">
                <a:cs typeface="Arial" pitchFamily="34" charset="0"/>
              </a:rPr>
              <a:t>í </a:t>
            </a:r>
            <a:r>
              <a:rPr lang="es-ES" sz="4500" dirty="0" smtClean="0">
                <a:cs typeface="Arial" pitchFamily="34" charset="0"/>
              </a:rPr>
              <a:t>un poco a veces</a:t>
            </a:r>
            <a:endParaRPr lang="es-ES" sz="450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SCI06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44913" y="0"/>
            <a:ext cx="5399087" cy="6858000"/>
          </a:xfrm>
          <a:prstGeom prst="rect">
            <a:avLst/>
          </a:prstGeom>
          <a:noFill/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50825" y="1844675"/>
            <a:ext cx="2881313" cy="1673225"/>
          </a:xfrm>
          <a:prstGeom prst="rect">
            <a:avLst/>
          </a:prstGeom>
          <a:noFill/>
          <a:ln w="5715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5000"/>
              <a:t>Sal</a:t>
            </a:r>
            <a:r>
              <a:rPr lang="en-US" sz="5000">
                <a:cs typeface="Arial" pitchFamily="34" charset="0"/>
              </a:rPr>
              <a:t>í de fiesta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8242</TotalTime>
  <Words>220</Words>
  <Application>Microsoft Office PowerPoint</Application>
  <PresentationFormat>On-screen Show (4:3)</PresentationFormat>
  <Paragraphs>53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 Fuller</dc:creator>
  <cp:lastModifiedBy>Chris</cp:lastModifiedBy>
  <cp:revision>164</cp:revision>
  <dcterms:created xsi:type="dcterms:W3CDTF">2007-12-31T13:02:48Z</dcterms:created>
  <dcterms:modified xsi:type="dcterms:W3CDTF">2009-03-12T14:55:34Z</dcterms:modified>
</cp:coreProperties>
</file>